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07" r:id="rId3"/>
    <p:sldId id="257" r:id="rId4"/>
    <p:sldId id="318" r:id="rId5"/>
    <p:sldId id="319" r:id="rId6"/>
    <p:sldId id="308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09" r:id="rId24"/>
    <p:sldId id="320" r:id="rId25"/>
    <p:sldId id="279" r:id="rId26"/>
    <p:sldId id="280" r:id="rId27"/>
    <p:sldId id="294" r:id="rId28"/>
    <p:sldId id="296" r:id="rId29"/>
    <p:sldId id="314" r:id="rId30"/>
    <p:sldId id="315" r:id="rId31"/>
    <p:sldId id="316" r:id="rId32"/>
    <p:sldId id="281" r:id="rId33"/>
    <p:sldId id="282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3418"/>
    <a:srgbClr val="000000"/>
    <a:srgbClr val="572B11"/>
    <a:srgbClr val="D0B431"/>
    <a:srgbClr val="D9B534"/>
    <a:srgbClr val="122512"/>
    <a:srgbClr val="DC208E"/>
    <a:srgbClr val="131712"/>
    <a:srgbClr val="737373"/>
    <a:srgbClr val="F3E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7" autoAdjust="0"/>
    <p:restoredTop sz="64541" autoAdjust="0"/>
  </p:normalViewPr>
  <p:slideViewPr>
    <p:cSldViewPr snapToGrid="0">
      <p:cViewPr>
        <p:scale>
          <a:sx n="66" d="100"/>
          <a:sy n="66" d="100"/>
        </p:scale>
        <p:origin x="-472" y="-2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70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E2608-5A61-4818-B15A-1FA564010B65}" type="datetimeFigureOut">
              <a:rPr lang="en-US" smtClean="0"/>
              <a:t>7/9/17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9C790-0B5B-4B91-97BE-CB6169066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1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/en/book-cook-eat-food-kitchen-recipe-1292854/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58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</a:t>
            </a:r>
            <a:r>
              <a:rPr lang="en-US" baseline="0" dirty="0" smtClean="0"/>
              <a:t> image - https://</a:t>
            </a:r>
            <a:r>
              <a:rPr lang="en-US" baseline="0" dirty="0" err="1" smtClean="0"/>
              <a:t>pixabay.com</a:t>
            </a:r>
            <a:r>
              <a:rPr lang="en-US" baseline="0" dirty="0" smtClean="0"/>
              <a:t>/en/chefs-figures-funny-cook-1661131/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Acceptance of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51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/en/adult-amorous-asia-girlfriend-1807617/</a:t>
            </a:r>
          </a:p>
          <a:p>
            <a:endParaRPr lang="en-US" dirty="0" smtClean="0"/>
          </a:p>
          <a:p>
            <a:r>
              <a:rPr lang="en-US" dirty="0" smtClean="0"/>
              <a:t>Deploy to production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84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/en/quality-control-quality-1257235/</a:t>
            </a:r>
          </a:p>
          <a:p>
            <a:endParaRPr lang="en-US" dirty="0" smtClean="0"/>
          </a:p>
          <a:p>
            <a:r>
              <a:rPr lang="en-US" dirty="0" smtClean="0"/>
              <a:t>Retro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15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- https://pixabay.com/en/lens-camera-lens-focus-focusing-1209823/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83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/en/cupcake-pie-food-baking-sweets-1051159/</a:t>
            </a:r>
          </a:p>
          <a:p>
            <a:endParaRPr lang="en-US" dirty="0" smtClean="0"/>
          </a:p>
          <a:p>
            <a:r>
              <a:rPr lang="en-US" dirty="0" smtClean="0"/>
              <a:t>Cook in small batches and constantly taste</a:t>
            </a:r>
          </a:p>
          <a:p>
            <a:r>
              <a:rPr lang="en-US" dirty="0" smtClean="0"/>
              <a:t>Iterations of creating small failing tests and fixing</a:t>
            </a:r>
          </a:p>
          <a:p>
            <a:endParaRPr lang="en-US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/>
              <a:t>Iterations of creating failing tests for a minimum amount of functionality followed by implemented code to enable that test to pass.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 smtClean="0"/>
              <a:t>Example</a:t>
            </a:r>
            <a:r>
              <a:rPr lang="en-US" i="0" baseline="0" dirty="0" smtClean="0"/>
              <a:t> – route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Create integration test (will fail)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Create Unit test getting just status code (will fail)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Fix </a:t>
            </a:r>
            <a:r>
              <a:rPr lang="en-US" i="0" baseline="0" dirty="0" err="1" smtClean="0"/>
              <a:t>til</a:t>
            </a:r>
            <a:r>
              <a:rPr lang="en-US" i="0" baseline="0" dirty="0" smtClean="0"/>
              <a:t> 200 is received (i.e. only use reply({}, 200),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baseline="0" dirty="0" smtClean="0"/>
              <a:t>Update unit test with new functionality (i.e. request, validation, </a:t>
            </a:r>
            <a:r>
              <a:rPr lang="en-US" i="0" baseline="0" dirty="0" err="1" smtClean="0"/>
              <a:t>etc</a:t>
            </a:r>
            <a:r>
              <a:rPr lang="en-US" i="0" baseline="0" dirty="0" smtClean="0"/>
              <a:t>) until done</a:t>
            </a:r>
            <a:endParaRPr lang="en-US" i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1" dirty="0" smtClean="0"/>
              <a:t>(start at highest/furthest level out)</a:t>
            </a:r>
            <a:endParaRPr lang="en-US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/>
              <a:t>Code interfaces/implementation is driven out by iterating through this process through routes, services and repositories until the story is completed.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971550" lvl="1" indent="-514350" algn="ctr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ABA0-4FF5-4B0C-9016-ECDDEF7F8D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87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Image free - https://pixabay.com/en/fish-sea-bream-asparagus-2230852/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Create a failing integration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integration test will fail until the very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 we need an integration test?  Depends…in my opinion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Integration tests are ‘flows’ through the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Involve more than one endpoint (i.e. pulling credit has multiple endpoints)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Fewer Integration tests that unit tests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Testing Pyramid (https://martinfowler.com/bliki/TestPyramid.html)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UI/Acceptance tests (smallest)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Service/Integration tests (middle)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Unit tests (most)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ABA0-4FF5-4B0C-9016-ECDDEF7F8D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5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Free image – https://pixabay.com/en/lego-character-small-pizza-cook-393907/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first small portion of main course (Routes)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next smallest technical unit and iterate over small failing tests with fixes until the current technical unit is complete.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Create failing</a:t>
            </a:r>
            <a:r>
              <a:rPr lang="en-US" baseline="0" dirty="0" smtClean="0"/>
              <a:t> route unit test expecting status code of 200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Create route and only return 200 so it passes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 request to test so it fails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 route to accept request so its passes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 Validation to test (separate test) so it fails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 Validation code so it passes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Mock service method call in test so it fails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 in Route so it passes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ABA0-4FF5-4B0C-9016-ECDDEF7F8D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64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Free image – https://pixabay.com/en/lego-character-small-pizza-cook-393907/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next small portion of main course (Services)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next smallest technical unit and iterate over small failing tests with fixes until the current technical unit is complete.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Example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Create failing</a:t>
            </a:r>
            <a:r>
              <a:rPr lang="en-US" baseline="0" dirty="0" smtClean="0"/>
              <a:t> service unit test expecting an empty object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Create service and only return empty object so it passes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 domain object to test so it fails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 service to accept domain object so its passes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Mock repository method call in test so it fails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 in service so it passes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ABA0-4FF5-4B0C-9016-ECDDEF7F8D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82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Free image – https://pixabay.com/en/lego-character-small-pizza-cook-393907/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next small portion of main course (Repositories)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next smallest technical unit and iterate over small failing tests with fixes until the current technical unit is complete.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Create failing</a:t>
            </a:r>
            <a:r>
              <a:rPr lang="en-US" baseline="0" dirty="0" smtClean="0"/>
              <a:t> repository unit test expecting an empty object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Create repository and only return empty object so it passes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Add domain object to test so it fails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Fix repository to accept domain object so its passes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Mock data client and test that its method was call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ABA0-4FF5-4B0C-9016-ECDDEF7F8D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87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– https://pixabay.com/en/fish-sea-bream-fried-lemon-food-716691/</a:t>
            </a:r>
          </a:p>
          <a:p>
            <a:endParaRPr lang="en-US" dirty="0" smtClean="0"/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Does the original Integration Test you created pass know?  Still relevant?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Run previously failing integration test and fix any issues so it</a:t>
            </a:r>
            <a:r>
              <a:rPr lang="en-US" baseline="0" dirty="0" smtClean="0"/>
              <a:t> passes.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Ideally, if you did everything right, it should pass.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ABA0-4FF5-4B0C-9016-ECDDEF7F8D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82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/en/cartoon-chef-chubby-comic-cook-1299636/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1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– https://pixabay.com/en/food-serving-shower-invitations-1082526/</a:t>
            </a:r>
          </a:p>
          <a:p>
            <a:endParaRPr lang="en-US" dirty="0" smtClean="0"/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Do all of the previous tests pass?  Did we break anything?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Run all unit and integration</a:t>
            </a:r>
            <a:r>
              <a:rPr lang="en-US" baseline="0" dirty="0" smtClean="0"/>
              <a:t> tests and fix any that are broken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ABA0-4FF5-4B0C-9016-ECDDEF7F8D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39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Free</a:t>
            </a:r>
            <a:r>
              <a:rPr lang="en-US" baseline="0" dirty="0" smtClean="0"/>
              <a:t> image - https://</a:t>
            </a:r>
            <a:r>
              <a:rPr lang="en-US" baseline="0" dirty="0" err="1" smtClean="0"/>
              <a:t>pixabay.com</a:t>
            </a:r>
            <a:r>
              <a:rPr lang="en-US" baseline="0" dirty="0" smtClean="0"/>
              <a:t>/en/chefs-figures-funny-cook-1661131/</a:t>
            </a: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Serve to kitchen’s chief cook! How does it taste?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Check work into source control and deploy to test for acceptance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‘Accepting’ party passes or rejects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ABA0-4FF5-4B0C-9016-ECDDEF7F8D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Free image - https://</a:t>
            </a:r>
            <a:r>
              <a:rPr lang="en-US" baseline="0" dirty="0" err="1" smtClean="0"/>
              <a:t>pixabay.com</a:t>
            </a:r>
            <a:r>
              <a:rPr lang="en-US" baseline="0" dirty="0" smtClean="0"/>
              <a:t>/en/steak-meat-beef-eat-food-2272461/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Does it perform</a:t>
            </a:r>
            <a:r>
              <a:rPr lang="en-US" baseline="0" dirty="0" smtClean="0"/>
              <a:t> as expected in production?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</a:t>
            </a:r>
            <a:r>
              <a:rPr lang="en-US" dirty="0" smtClean="0"/>
              <a:t>eployment of work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2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/en/quality-control-quality-1257235/</a:t>
            </a:r>
          </a:p>
          <a:p>
            <a:endParaRPr lang="en-US" dirty="0" smtClean="0"/>
          </a:p>
          <a:p>
            <a:r>
              <a:rPr lang="en-US" dirty="0" smtClean="0"/>
              <a:t>Retro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15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</a:t>
            </a:r>
            <a:r>
              <a:rPr lang="en-US" baseline="0" dirty="0" smtClean="0"/>
              <a:t> - https://pixabay.com/en/black-white-vintage-drawing-1817608/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59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frown</a:t>
            </a:r>
            <a:r>
              <a:rPr lang="en-US" baseline="0" dirty="0" smtClean="0"/>
              <a:t> image - https://</a:t>
            </a:r>
            <a:r>
              <a:rPr lang="en-US" baseline="0" dirty="0" err="1" smtClean="0"/>
              <a:t>pixabay.com</a:t>
            </a:r>
            <a:r>
              <a:rPr lang="en-US" baseline="0" dirty="0" smtClean="0"/>
              <a:t>/en/frowning-smiley-emoticon-smilies-150840/</a:t>
            </a:r>
          </a:p>
          <a:p>
            <a:r>
              <a:rPr lang="en-US" baseline="0" dirty="0" smtClean="0"/>
              <a:t>Free Smile image - https://</a:t>
            </a:r>
            <a:r>
              <a:rPr lang="en-US" baseline="0" dirty="0" err="1" smtClean="0"/>
              <a:t>pixabay.com</a:t>
            </a:r>
            <a:r>
              <a:rPr lang="en-US" baseline="0" dirty="0" smtClean="0"/>
              <a:t>/en/smiley-yellow-happy-smile-emoticon-163510/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5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Free frown</a:t>
            </a:r>
            <a:r>
              <a:rPr lang="en-US" baseline="0" dirty="0" smtClean="0"/>
              <a:t> image - https://</a:t>
            </a:r>
            <a:r>
              <a:rPr lang="en-US" baseline="0" dirty="0" err="1" smtClean="0"/>
              <a:t>pixabay.com</a:t>
            </a:r>
            <a:r>
              <a:rPr lang="en-US" baseline="0" dirty="0" smtClean="0"/>
              <a:t>/en/frowning-smiley-emoticon-smilies-150840/</a:t>
            </a:r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Paradigm</a:t>
            </a:r>
            <a:r>
              <a:rPr lang="en-US" baseline="0" dirty="0" smtClean="0"/>
              <a:t> Shift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Takes lots of practice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48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Free frown</a:t>
            </a:r>
            <a:r>
              <a:rPr lang="en-US" baseline="0" dirty="0" smtClean="0"/>
              <a:t> image - https://</a:t>
            </a:r>
            <a:r>
              <a:rPr lang="en-US" baseline="0" dirty="0" err="1" smtClean="0"/>
              <a:t>pixabay.com</a:t>
            </a:r>
            <a:r>
              <a:rPr lang="en-US" baseline="0" dirty="0" smtClean="0"/>
              <a:t>/en/frowning-smiley-emoticon-smilies-150840/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Being constantly ‘on’ for 8 hours a day/5 days a week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Ways to compensate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Breaks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Strategic Soloing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Constantly being aware of state of other person (to fast? To slow? Engaged?)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Harder to go ‘deep’ on something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Paradigm shift (conversational learning/programming vs. tactile learning/programming)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Takes lots of practice and patience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Disagreements - Two Type A fist fights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Ways to compensate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sometimes just try it your pairs way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let each partner do a small </a:t>
            </a:r>
            <a:r>
              <a:rPr lang="en-US" dirty="0" err="1" smtClean="0"/>
              <a:t>poc</a:t>
            </a:r>
            <a:r>
              <a:rPr lang="en-US" dirty="0" smtClean="0"/>
              <a:t> and compare what is best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ask another pair's opinion to break a stalemate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Pair Programming – Disagreements - Two Type A fist fights</a:t>
            </a:r>
          </a:p>
          <a:p>
            <a:pPr lvl="3"/>
            <a:r>
              <a:rPr lang="en-US" dirty="0" smtClean="0"/>
              <a:t>Ways to compensate</a:t>
            </a:r>
          </a:p>
          <a:p>
            <a:pPr lvl="4"/>
            <a:r>
              <a:rPr lang="en-US" dirty="0" smtClean="0"/>
              <a:t>ultimately, the team decides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16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Free Smile image - https://</a:t>
            </a:r>
            <a:r>
              <a:rPr lang="en-US" baseline="0" dirty="0" err="1" smtClean="0"/>
              <a:t>pixabay.com</a:t>
            </a:r>
            <a:r>
              <a:rPr lang="en-US" baseline="0" dirty="0" smtClean="0"/>
              <a:t>/en/smiley-yellow-happy-smile-emoticon-163510/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TDD produces strong test suites and installs greater confidence that team will know if something breaks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76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No Code review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Two pairs of eyes on every problem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Smaller chance of getting stumped for too long on a problem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Switching pairs every day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Fresh perspective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More exposure to all areas of the code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0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/en/cartoon-chef-chubby-comic-cook-1299636/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1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50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58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/en/cartoon-chef-chubby-comic-cook-1299636/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1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/en/cooking-baby-only-kitchen-chef-775503/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6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/en/question-mark-question-mark-423604/</a:t>
            </a:r>
          </a:p>
          <a:p>
            <a:endParaRPr lang="en-US" dirty="0" smtClean="0"/>
          </a:p>
          <a:p>
            <a:r>
              <a:rPr lang="en-US" dirty="0" smtClean="0"/>
              <a:t>Create our ‘work’ units (we used user stories)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8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/en/labyrinth-run-complicated-lonely-1013625/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Developer's rank work (standard is to use some sort of pointing (i.e. </a:t>
            </a:r>
            <a:r>
              <a:rPr lang="en-US" dirty="0" err="1" smtClean="0"/>
              <a:t>fibonacci</a:t>
            </a:r>
            <a:r>
              <a:rPr lang="en-US" dirty="0" smtClean="0"/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1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/en/cooks-confectioner-children-s-842244/</a:t>
            </a:r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Cooks meet and discuss in detail</a:t>
            </a:r>
            <a:r>
              <a:rPr lang="en-US" baseline="0" dirty="0" smtClean="0"/>
              <a:t> </a:t>
            </a:r>
            <a:r>
              <a:rPr lang="en-US" dirty="0" smtClean="0"/>
              <a:t>what is to be cooked (never have to many arguing cooks in the kitchen! </a:t>
            </a:r>
            <a:r>
              <a:rPr lang="en-US" dirty="0" smtClean="0">
                <a:sym typeface="Wingdings" panose="05000000000000000000" pitchFamily="2" charset="2"/>
              </a:rPr>
              <a:t>)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Pair Programming - Pair clarifies the work to be done (i.e. both on the same page)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97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Free Image - https://</a:t>
            </a:r>
            <a:r>
              <a:rPr lang="en-US" dirty="0" err="1" smtClean="0"/>
              <a:t>pixabay.com</a:t>
            </a:r>
            <a:r>
              <a:rPr lang="en-US" dirty="0" smtClean="0"/>
              <a:t>/en/cartoon-chef-comic-comic-characters-2025821/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Development pair starts and completes the</a:t>
            </a:r>
            <a:r>
              <a:rPr lang="en-US" baseline="0" dirty="0" smtClean="0"/>
              <a:t> </a:t>
            </a:r>
            <a:r>
              <a:rPr lang="en-US" dirty="0" smtClean="0"/>
              <a:t>unit of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C790-0B5B-4B91-97BE-CB6169066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28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8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3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9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7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0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32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1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3E3F9-804D-4400-AA85-9EAFDEA3E118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03043-B521-4369-B07A-B35A72C71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richelin/detroitcodesampl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Adventures in Test Driven Development and Pair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Eric Helin</a:t>
            </a:r>
          </a:p>
          <a:p>
            <a:r>
              <a:rPr lang="en-US" dirty="0" smtClean="0"/>
              <a:t>Software Engineer</a:t>
            </a:r>
          </a:p>
          <a:p>
            <a:r>
              <a:rPr lang="en-US" dirty="0" smtClean="0"/>
              <a:t>Quicken Loans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3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Let’s Cook!!!</a:t>
            </a:r>
            <a:endParaRPr lang="en-US" sz="5400" dirty="0"/>
          </a:p>
        </p:txBody>
      </p:sp>
      <p:pic>
        <p:nvPicPr>
          <p:cNvPr id="3" name="Picture 2" descr="cartoon-2025821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5" y="1354667"/>
            <a:ext cx="2751666" cy="55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4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efs-1661131_128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9560" y="-16510"/>
            <a:ext cx="14101560" cy="6874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4643" y="923699"/>
            <a:ext cx="7523492" cy="4945651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Informal 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Taste 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Test!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80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dult, Amorous, Asia, Girlfriend, Jovial, Pair, Belov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908" y="-1351757"/>
            <a:ext cx="12333908" cy="820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8625" y="5474707"/>
            <a:ext cx="6753825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Format Taste Test!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83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Quality Control, Quality, Magnifying Glass,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0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43" y="692270"/>
            <a:ext cx="400348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Kitchen 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Huddle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8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ens, Camera Lens, Focus, Focusing, Hand Holding 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46" y="-1"/>
            <a:ext cx="12226945" cy="85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01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Software Cooking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Process with more details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13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od-1051159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7483"/>
            <a:ext cx="12192000" cy="91344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54108" y="1462526"/>
            <a:ext cx="4426800" cy="1998589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Small 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Batches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17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Fish, Sea Bream, Asparagus, White Asparagus, 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464"/>
            <a:ext cx="12192000" cy="81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312966" y="326637"/>
            <a:ext cx="250263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Main 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Course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Lego, Character, Small, Pizza, C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" y="-37856"/>
            <a:ext cx="12192010" cy="914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849468" y="2848080"/>
            <a:ext cx="4810416" cy="3079004"/>
          </a:xfrm>
          <a:prstGeom prst="ellipse">
            <a:avLst/>
          </a:prstGeom>
          <a:solidFill>
            <a:srgbClr val="D0B4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88233" y="3329173"/>
            <a:ext cx="3713641" cy="1982108"/>
          </a:xfrm>
          <a:solidFill>
            <a:srgbClr val="D9B534"/>
          </a:solidFill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First </a:t>
            </a:r>
            <a:r>
              <a:rPr lang="en-US" sz="5400" dirty="0">
                <a:solidFill>
                  <a:srgbClr val="FFFFFF"/>
                </a:solidFill>
              </a:rPr>
              <a:t>d</a:t>
            </a:r>
            <a:r>
              <a:rPr lang="en-US" sz="5400" dirty="0" smtClean="0">
                <a:solidFill>
                  <a:srgbClr val="FFFFFF"/>
                </a:solidFill>
              </a:rPr>
              <a:t>ish </a:t>
            </a:r>
            <a:r>
              <a:rPr lang="en-US" sz="5400" dirty="0">
                <a:solidFill>
                  <a:srgbClr val="FFFFFF"/>
                </a:solidFill>
              </a:rPr>
              <a:t/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in meal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87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, Character, Small, Pizza, C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" y="-37856"/>
            <a:ext cx="12192010" cy="914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5849468" y="2848080"/>
            <a:ext cx="4810416" cy="3079004"/>
          </a:xfrm>
          <a:prstGeom prst="ellipse">
            <a:avLst/>
          </a:prstGeom>
          <a:solidFill>
            <a:srgbClr val="D0B4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388233" y="3329173"/>
            <a:ext cx="3713641" cy="1982108"/>
          </a:xfrm>
          <a:prstGeom prst="rect">
            <a:avLst/>
          </a:prstGeom>
          <a:solidFill>
            <a:srgbClr val="D9B53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Next Dish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410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, Character, Small, Pizza, C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" y="-37856"/>
            <a:ext cx="12192010" cy="914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5849468" y="2848080"/>
            <a:ext cx="4810416" cy="3079004"/>
          </a:xfrm>
          <a:prstGeom prst="ellipse">
            <a:avLst/>
          </a:prstGeom>
          <a:solidFill>
            <a:srgbClr val="D0B4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88233" y="3329173"/>
            <a:ext cx="3713641" cy="1982108"/>
          </a:xfrm>
          <a:prstGeom prst="rect">
            <a:avLst/>
          </a:prstGeom>
          <a:solidFill>
            <a:srgbClr val="D9B53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Last Dish </a:t>
            </a:r>
          </a:p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In Meal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6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ok-1292854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732" y="-355600"/>
            <a:ext cx="12513732" cy="13655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835025"/>
            <a:ext cx="10515600" cy="1325563"/>
          </a:xfrm>
          <a:solidFill>
            <a:srgbClr val="0A325F"/>
          </a:solidFill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A Recipe </a:t>
            </a:r>
            <a:r>
              <a:rPr lang="en-US" sz="5400" smtClean="0">
                <a:solidFill>
                  <a:srgbClr val="FFFFFF"/>
                </a:solidFill>
              </a:rPr>
              <a:t>for </a:t>
            </a:r>
            <a:r>
              <a:rPr lang="en-US" sz="5400" smtClean="0">
                <a:solidFill>
                  <a:srgbClr val="FFFFFF"/>
                </a:solidFill>
              </a:rPr>
              <a:t>Better</a:t>
            </a:r>
            <a:r>
              <a:rPr lang="en-US" sz="5400" smtClean="0">
                <a:solidFill>
                  <a:srgbClr val="FFFFFF"/>
                </a:solidFill>
              </a:rPr>
              <a:t> </a:t>
            </a:r>
            <a:r>
              <a:rPr lang="en-US" sz="5400" dirty="0" smtClean="0">
                <a:solidFill>
                  <a:srgbClr val="FFFFFF"/>
                </a:solidFill>
              </a:rPr>
              <a:t>Software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0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sh, Sea Bream, Fried, Lemon, Food, Dine, Eat, Health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7299" y="345881"/>
            <a:ext cx="10515600" cy="1325563"/>
          </a:xfrm>
          <a:solidFill>
            <a:srgbClr val="5F3418"/>
          </a:solidFill>
          <a:ln>
            <a:solidFill>
              <a:schemeClr val="tx1"/>
            </a:solidFill>
          </a:ln>
          <a:effectLst>
            <a:glow rad="101600">
              <a:schemeClr val="bg1"/>
            </a:glow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How does the </a:t>
            </a:r>
            <a:r>
              <a:rPr lang="en-US" dirty="0" smtClean="0">
                <a:solidFill>
                  <a:srgbClr val="FFFFFF"/>
                </a:solidFill>
              </a:rPr>
              <a:t>main dish taste</a:t>
            </a:r>
            <a:r>
              <a:rPr lang="en-US" dirty="0">
                <a:solidFill>
                  <a:srgbClr val="FFFFFF"/>
                </a:solidFill>
              </a:rPr>
              <a:t>?  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Cooked </a:t>
            </a:r>
            <a:r>
              <a:rPr lang="en-US" dirty="0">
                <a:solidFill>
                  <a:srgbClr val="FFFFFF"/>
                </a:solidFill>
              </a:rPr>
              <a:t>ok?</a:t>
            </a:r>
          </a:p>
        </p:txBody>
      </p:sp>
    </p:spTree>
    <p:extLst>
      <p:ext uri="{BB962C8B-B14F-4D97-AF65-F5344CB8AC3E}">
        <p14:creationId xmlns:p14="http://schemas.microsoft.com/office/powerpoint/2010/main" val="128847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Food, Serving, Shower Invitations, Food Amp Dri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70"/>
            <a:ext cx="12192000" cy="91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7299" y="345881"/>
            <a:ext cx="10515600" cy="1325563"/>
          </a:xfrm>
          <a:solidFill>
            <a:srgbClr val="5F3418"/>
          </a:solidFill>
          <a:ln>
            <a:solidFill>
              <a:schemeClr val="tx1"/>
            </a:solidFill>
          </a:ln>
          <a:effectLst>
            <a:glow rad="101600">
              <a:schemeClr val="bg1"/>
            </a:glow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And the rest of the meal?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Still taste ok?</a:t>
            </a:r>
          </a:p>
        </p:txBody>
      </p:sp>
    </p:spTree>
    <p:extLst>
      <p:ext uri="{BB962C8B-B14F-4D97-AF65-F5344CB8AC3E}">
        <p14:creationId xmlns:p14="http://schemas.microsoft.com/office/powerpoint/2010/main" val="149721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efs-1661131_128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9560" y="-16510"/>
            <a:ext cx="14101560" cy="687451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1404643" y="923699"/>
            <a:ext cx="7523492" cy="4945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FFFFF"/>
                </a:solidFill>
              </a:rPr>
              <a:t>What does </a:t>
            </a:r>
            <a:endParaRPr lang="en-US" sz="5400" dirty="0" smtClean="0">
              <a:solidFill>
                <a:srgbClr val="FFFFFF"/>
              </a:solidFill>
            </a:endParaRPr>
          </a:p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the </a:t>
            </a:r>
            <a:r>
              <a:rPr lang="en-US" sz="5400" dirty="0">
                <a:solidFill>
                  <a:srgbClr val="FFFFFF"/>
                </a:solidFill>
              </a:rPr>
              <a:t>Head </a:t>
            </a:r>
            <a:endParaRPr lang="en-US" sz="5400" dirty="0" smtClean="0">
              <a:solidFill>
                <a:srgbClr val="FFFFFF"/>
              </a:solidFill>
            </a:endParaRPr>
          </a:p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Chef </a:t>
            </a:r>
            <a:r>
              <a:rPr lang="en-US" sz="5400" dirty="0">
                <a:solidFill>
                  <a:srgbClr val="FFFFFF"/>
                </a:solidFill>
              </a:rPr>
              <a:t>Say?</a:t>
            </a:r>
          </a:p>
        </p:txBody>
      </p:sp>
    </p:spTree>
    <p:extLst>
      <p:ext uri="{BB962C8B-B14F-4D97-AF65-F5344CB8AC3E}">
        <p14:creationId xmlns:p14="http://schemas.microsoft.com/office/powerpoint/2010/main" val="307060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eak, Meat, Beef, Eat, Food, Beef Stea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9475"/>
            <a:ext cx="12192000" cy="96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7299" y="345881"/>
            <a:ext cx="10515600" cy="1325563"/>
          </a:xfrm>
          <a:solidFill>
            <a:srgbClr val="5F3418"/>
          </a:solidFill>
          <a:ln>
            <a:solidFill>
              <a:schemeClr val="tx1"/>
            </a:solidFill>
          </a:ln>
          <a:effectLst>
            <a:glow rad="101600">
              <a:schemeClr val="bg1"/>
            </a:glow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Serve to diners! Do they like it?</a:t>
            </a:r>
          </a:p>
        </p:txBody>
      </p:sp>
    </p:spTree>
    <p:extLst>
      <p:ext uri="{BB962C8B-B14F-4D97-AF65-F5344CB8AC3E}">
        <p14:creationId xmlns:p14="http://schemas.microsoft.com/office/powerpoint/2010/main" val="4252499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Quality Control, Quality, Magnifying Glass,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0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43" y="692270"/>
            <a:ext cx="400348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Kitchen 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Huddle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28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Cook!</a:t>
            </a:r>
            <a:br>
              <a:rPr lang="en-US" dirty="0" smtClean="0"/>
            </a:br>
            <a:r>
              <a:rPr lang="en-US" dirty="0" smtClean="0"/>
              <a:t>Making Some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Will close presentation and flip to an IDE showing some samples</a:t>
            </a:r>
            <a:endParaRPr lang="en-US" dirty="0"/>
          </a:p>
        </p:txBody>
      </p:sp>
      <p:pic>
        <p:nvPicPr>
          <p:cNvPr id="18434" name="Picture 2" descr="Black White, Vintage, Drawing, Edward Lear, Victori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534" y="2594593"/>
            <a:ext cx="4743040" cy="42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46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Does It Taste</a:t>
            </a:r>
            <a:r>
              <a:rPr lang="en-US" dirty="0"/>
              <a:t>?</a:t>
            </a:r>
          </a:p>
        </p:txBody>
      </p:sp>
      <p:pic>
        <p:nvPicPr>
          <p:cNvPr id="5" name="Picture 4" descr="smiley-163510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066" y="1782723"/>
            <a:ext cx="6541257" cy="4905943"/>
          </a:xfrm>
          <a:prstGeom prst="rect">
            <a:avLst/>
          </a:prstGeom>
        </p:spPr>
      </p:pic>
      <p:pic>
        <p:nvPicPr>
          <p:cNvPr id="4" name="Picture 3" descr="frowning-150840_12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5" y="1777999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0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TDD</a:t>
            </a:r>
            <a:endParaRPr lang="en-US" dirty="0"/>
          </a:p>
        </p:txBody>
      </p:sp>
      <p:pic>
        <p:nvPicPr>
          <p:cNvPr id="5" name="Picture 4" descr="frowning-150840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5" y="1777999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10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Pair Programming</a:t>
            </a:r>
            <a:endParaRPr lang="en-US" dirty="0"/>
          </a:p>
        </p:txBody>
      </p:sp>
      <p:pic>
        <p:nvPicPr>
          <p:cNvPr id="5" name="Picture 4" descr="frowning-150840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5" y="1777999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23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TDD</a:t>
            </a:r>
            <a:endParaRPr lang="en-US" dirty="0"/>
          </a:p>
        </p:txBody>
      </p:sp>
      <p:pic>
        <p:nvPicPr>
          <p:cNvPr id="5" name="Picture 4" descr="smiley-163510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67" y="1952057"/>
            <a:ext cx="6541257" cy="49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8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4783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Great Tasting Software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Definitions of TDD and Pair Programming</a:t>
            </a:r>
          </a:p>
          <a:p>
            <a:r>
              <a:rPr lang="en-US" dirty="0" smtClean="0"/>
              <a:t>Software Cooking </a:t>
            </a:r>
            <a:r>
              <a:rPr lang="mr-IN" dirty="0" smtClean="0"/>
              <a:t>–</a:t>
            </a:r>
            <a:r>
              <a:rPr lang="en-US" dirty="0" smtClean="0"/>
              <a:t> High-level process</a:t>
            </a:r>
            <a:endParaRPr lang="en-US" dirty="0"/>
          </a:p>
          <a:p>
            <a:r>
              <a:rPr lang="en-US" dirty="0" smtClean="0"/>
              <a:t>Software Cooking </a:t>
            </a:r>
            <a:r>
              <a:rPr lang="mr-IN" dirty="0" smtClean="0"/>
              <a:t>–</a:t>
            </a:r>
            <a:r>
              <a:rPr lang="en-US" dirty="0" smtClean="0"/>
              <a:t> Process with more details</a:t>
            </a:r>
            <a:endParaRPr lang="en-US" dirty="0"/>
          </a:p>
          <a:p>
            <a:r>
              <a:rPr lang="en-US" dirty="0" smtClean="0"/>
              <a:t>Let’s Cook! – Let’s review samples</a:t>
            </a:r>
          </a:p>
          <a:p>
            <a:r>
              <a:rPr lang="en-US" dirty="0" smtClean="0"/>
              <a:t>How Does the recipe taste? – Sweet or Sour</a:t>
            </a:r>
            <a:endParaRPr lang="en-US" dirty="0"/>
          </a:p>
          <a:p>
            <a:r>
              <a:rPr lang="en-US" dirty="0"/>
              <a:t>Questions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artoon-1299636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422278"/>
            <a:ext cx="4910667" cy="65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3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Pair Programming </a:t>
            </a:r>
          </a:p>
        </p:txBody>
      </p:sp>
      <p:pic>
        <p:nvPicPr>
          <p:cNvPr id="6" name="Picture 5" descr="smiley-163510_12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67" y="1952057"/>
            <a:ext cx="6541257" cy="49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46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 will cook with TDD and Pair Programming!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980" y="3239980"/>
            <a:ext cx="3618020" cy="3618020"/>
          </a:xfrm>
          <a:prstGeom prst="rect">
            <a:avLst/>
          </a:prstGeom>
        </p:spPr>
      </p:pic>
      <p:pic>
        <p:nvPicPr>
          <p:cNvPr id="5" name="Picture 4" descr="smiley-163510_128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67" y="1952057"/>
            <a:ext cx="6541257" cy="49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47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Can you cook on your 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Definitions of TDD and Pair Programming</a:t>
            </a:r>
          </a:p>
          <a:p>
            <a:r>
              <a:rPr lang="en-US" dirty="0"/>
              <a:t>Software Cooking </a:t>
            </a:r>
            <a:r>
              <a:rPr lang="mr-IN" dirty="0"/>
              <a:t>–</a:t>
            </a:r>
            <a:r>
              <a:rPr lang="en-US" dirty="0"/>
              <a:t> High-level process</a:t>
            </a:r>
          </a:p>
          <a:p>
            <a:r>
              <a:rPr lang="en-US" dirty="0"/>
              <a:t>Software Cooking </a:t>
            </a:r>
            <a:r>
              <a:rPr lang="mr-IN" dirty="0"/>
              <a:t>–</a:t>
            </a:r>
            <a:r>
              <a:rPr lang="en-US" dirty="0"/>
              <a:t> Process with more details</a:t>
            </a:r>
          </a:p>
          <a:p>
            <a:r>
              <a:rPr lang="en-US" dirty="0"/>
              <a:t>Let’s Cook! – Let’s review samples</a:t>
            </a:r>
          </a:p>
          <a:p>
            <a:r>
              <a:rPr lang="en-US" dirty="0"/>
              <a:t>How Does the recipe taste? – Sweet or Sour</a:t>
            </a:r>
          </a:p>
          <a:p>
            <a:r>
              <a:rPr lang="en-US" dirty="0"/>
              <a:t>Questions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995" y="3357363"/>
            <a:ext cx="2989006" cy="35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0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71" y="1513061"/>
            <a:ext cx="6174658" cy="53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9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https://github.com/erichelin/</a:t>
            </a:r>
            <a:r>
              <a:rPr lang="en-US" dirty="0" smtClean="0">
                <a:hlinkClick r:id="rId2"/>
              </a:rPr>
              <a:t>detroitcodesamples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89477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Test Driven Development is?</a:t>
            </a:r>
            <a:endParaRPr lang="en-US" sz="5400" dirty="0"/>
          </a:p>
        </p:txBody>
      </p:sp>
      <p:pic>
        <p:nvPicPr>
          <p:cNvPr id="5" name="Picture 4" descr="cartoon-1299636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422278"/>
            <a:ext cx="4910667" cy="65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9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89477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Pair Programming is?</a:t>
            </a:r>
            <a:endParaRPr lang="en-US" sz="5400" dirty="0"/>
          </a:p>
        </p:txBody>
      </p:sp>
      <p:pic>
        <p:nvPicPr>
          <p:cNvPr id="5" name="Picture 4" descr="cartoon-1299636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422278"/>
            <a:ext cx="4910667" cy="65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ing-775503_128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8" r="5557"/>
          <a:stretch/>
        </p:blipFill>
        <p:spPr>
          <a:xfrm>
            <a:off x="0" y="1473200"/>
            <a:ext cx="7307304" cy="9173740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5384800" y="0"/>
            <a:ext cx="6756400" cy="3708400"/>
          </a:xfrm>
          <a:prstGeom prst="cloudCallout">
            <a:avLst/>
          </a:prstGeom>
          <a:solidFill>
            <a:srgbClr val="F3E1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3300" y="314325"/>
            <a:ext cx="5499100" cy="2835275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Software Cooking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- High Level</a:t>
            </a:r>
            <a:br>
              <a:rPr lang="en-US" sz="5400" dirty="0" smtClean="0">
                <a:solidFill>
                  <a:srgbClr val="FFFFFF"/>
                </a:solidFill>
              </a:rPr>
            </a:br>
            <a:r>
              <a:rPr lang="en-US" sz="5400" dirty="0" smtClean="0">
                <a:solidFill>
                  <a:srgbClr val="FFFFFF"/>
                </a:solidFill>
              </a:rPr>
              <a:t>Process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595533" y="4241800"/>
            <a:ext cx="245533" cy="228600"/>
          </a:xfrm>
          <a:prstGeom prst="ellipse">
            <a:avLst/>
          </a:prstGeom>
          <a:solidFill>
            <a:srgbClr val="F3E1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00331" y="4148664"/>
            <a:ext cx="270934" cy="254000"/>
          </a:xfrm>
          <a:prstGeom prst="ellipse">
            <a:avLst/>
          </a:prstGeom>
          <a:solidFill>
            <a:srgbClr val="F3E1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7666" y="4292600"/>
            <a:ext cx="220134" cy="211666"/>
          </a:xfrm>
          <a:prstGeom prst="ellipse">
            <a:avLst/>
          </a:prstGeom>
          <a:solidFill>
            <a:srgbClr val="F3E1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84333" y="4411132"/>
            <a:ext cx="127000" cy="127001"/>
          </a:xfrm>
          <a:prstGeom prst="ellipse">
            <a:avLst/>
          </a:prstGeom>
          <a:solidFill>
            <a:srgbClr val="F3E1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79065" y="4351866"/>
            <a:ext cx="169331" cy="169334"/>
          </a:xfrm>
          <a:prstGeom prst="ellipse">
            <a:avLst/>
          </a:prstGeom>
          <a:solidFill>
            <a:srgbClr val="F3E1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3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are we trying to make?</a:t>
            </a:r>
            <a:endParaRPr lang="en-US" dirty="0"/>
          </a:p>
        </p:txBody>
      </p:sp>
      <p:pic>
        <p:nvPicPr>
          <p:cNvPr id="3" name="Picture 2" descr="question-423604_1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45" y="1248728"/>
            <a:ext cx="6623453" cy="598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byrinth-1013625__48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38529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14800"/>
            <a:ext cx="5618566" cy="1325563"/>
          </a:xfrm>
          <a:solidFill>
            <a:srgbClr val="737373"/>
          </a:solidFill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How complicated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23333" y="4109419"/>
            <a:ext cx="3964224" cy="1325563"/>
          </a:xfrm>
          <a:prstGeom prst="rect">
            <a:avLst/>
          </a:prstGeom>
          <a:solidFill>
            <a:srgbClr val="737373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FFFFF"/>
                </a:solidFill>
              </a:rPr>
              <a:t>i</a:t>
            </a:r>
            <a:r>
              <a:rPr lang="en-US" sz="5400" dirty="0" smtClean="0">
                <a:solidFill>
                  <a:srgbClr val="FFFFFF"/>
                </a:solidFill>
              </a:rPr>
              <a:t>s the recipe?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5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s-842244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3"/>
            <a:ext cx="12192000" cy="809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DC208E"/>
          </a:solidFill>
          <a:ln>
            <a:solidFill>
              <a:schemeClr val="tx1"/>
            </a:solidFill>
          </a:ln>
          <a:effectLst>
            <a:glow rad="12700">
              <a:srgbClr val="122512"/>
            </a:glow>
            <a:softEdge rad="393700"/>
          </a:effectLst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</a:rPr>
              <a:t>Can we agree on the ‘what’ &amp; ‘how’?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947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1764</Words>
  <Application>Microsoft Macintosh PowerPoint</Application>
  <PresentationFormat>Custom</PresentationFormat>
  <Paragraphs>248</Paragraphs>
  <Slides>34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Adventures in Test Driven Development and Pair Programming</vt:lpstr>
      <vt:lpstr>A Recipe for Better Software</vt:lpstr>
      <vt:lpstr>Great Tasting Software</vt:lpstr>
      <vt:lpstr>Test Driven Development is?</vt:lpstr>
      <vt:lpstr>Pair Programming is?</vt:lpstr>
      <vt:lpstr>Software Cooking - High Level Process</vt:lpstr>
      <vt:lpstr>What are we trying to make?</vt:lpstr>
      <vt:lpstr>How complicated</vt:lpstr>
      <vt:lpstr>Can we agree on the ‘what’ &amp; ‘how’?</vt:lpstr>
      <vt:lpstr>Let’s Cook!!!</vt:lpstr>
      <vt:lpstr>Informal  Taste  Test!</vt:lpstr>
      <vt:lpstr>Format Taste Test!</vt:lpstr>
      <vt:lpstr>Kitchen  Huddle</vt:lpstr>
      <vt:lpstr>Software Cooking Process with more details</vt:lpstr>
      <vt:lpstr>Small  Batches</vt:lpstr>
      <vt:lpstr>Main  Course</vt:lpstr>
      <vt:lpstr>First dish  in meal</vt:lpstr>
      <vt:lpstr>PowerPoint Presentation</vt:lpstr>
      <vt:lpstr>PowerPoint Presentation</vt:lpstr>
      <vt:lpstr>How does the main dish taste?   Cooked ok?</vt:lpstr>
      <vt:lpstr>And the rest of the meal?  Still taste ok?</vt:lpstr>
      <vt:lpstr>PowerPoint Presentation</vt:lpstr>
      <vt:lpstr>Serve to diners! Do they like it?</vt:lpstr>
      <vt:lpstr>Kitchen  Huddle</vt:lpstr>
      <vt:lpstr>Let’s Cook! Making Some Samples</vt:lpstr>
      <vt:lpstr>How Does It Taste?</vt:lpstr>
      <vt:lpstr>TDD</vt:lpstr>
      <vt:lpstr>Pair Programming</vt:lpstr>
      <vt:lpstr>TDD</vt:lpstr>
      <vt:lpstr>Pair Programming </vt:lpstr>
      <vt:lpstr>I will cook with TDD and Pair Programming!</vt:lpstr>
      <vt:lpstr>Can you cook on your own?</vt:lpstr>
      <vt:lpstr>Questions</vt:lpstr>
      <vt:lpstr>Links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Adventures in Test Driven Development and Pair Programming</dc:title>
  <dc:creator>Helin, Eric</dc:creator>
  <cp:lastModifiedBy>Eric Helin</cp:lastModifiedBy>
  <cp:revision>129</cp:revision>
  <dcterms:created xsi:type="dcterms:W3CDTF">2017-06-11T20:26:16Z</dcterms:created>
  <dcterms:modified xsi:type="dcterms:W3CDTF">2017-07-09T22:28:50Z</dcterms:modified>
</cp:coreProperties>
</file>